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3" d="100"/>
          <a:sy n="83" d="100"/>
        </p:scale>
        <p:origin x="-130" y="9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E2B90B08-FE32-43C7-A0FA-96E99B60BF8A}" type="datetimeFigureOut">
              <a:rPr lang="en-US" smtClean="0"/>
              <a:t>8/1/2011</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B0F7BCC-1838-46FA-8900-F62C1A5A91C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E2B90B08-FE32-43C7-A0FA-96E99B60BF8A}" type="datetimeFigureOut">
              <a:rPr lang="en-US" smtClean="0"/>
              <a:t>8/1/2011</a:t>
            </a:fld>
            <a:endParaRPr lang="en-US" dirty="0"/>
          </a:p>
        </p:txBody>
      </p:sp>
      <p:sp>
        <p:nvSpPr>
          <p:cNvPr id="27" name="Slide Number Placeholder 26"/>
          <p:cNvSpPr>
            <a:spLocks noGrp="1"/>
          </p:cNvSpPr>
          <p:nvPr>
            <p:ph type="sldNum" sz="quarter" idx="11"/>
          </p:nvPr>
        </p:nvSpPr>
        <p:spPr/>
        <p:txBody>
          <a:bodyPr rtlCol="0"/>
          <a:lstStyle/>
          <a:p>
            <a:fld id="{8B0F7BCC-1838-46FA-8900-F62C1A5A91CC}" type="slidenum">
              <a:rPr lang="en-US" smtClean="0"/>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E2B90B08-FE32-43C7-A0FA-96E99B60BF8A}" type="datetimeFigureOut">
              <a:rPr lang="en-US" smtClean="0"/>
              <a:t>8/1/2011</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8B0F7BCC-1838-46FA-8900-F62C1A5A91C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2B90B08-FE32-43C7-A0FA-96E99B60BF8A}" type="datetimeFigureOut">
              <a:rPr lang="en-US" smtClean="0"/>
              <a:t>8/1/2011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0F7BCC-1838-46FA-8900-F62C1A5A91C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2B90B08-FE32-43C7-A0FA-96E99B60BF8A}" type="datetimeFigureOut">
              <a:rPr lang="en-US" smtClean="0"/>
              <a:t>8/1/2011</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B0F7BCC-1838-46FA-8900-F62C1A5A91C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Report on the Committee’s Decision Regarding </a:t>
            </a:r>
            <a:r>
              <a:rPr lang="en-US" i="1" dirty="0" smtClean="0"/>
              <a:t>A Study in Scarlet </a:t>
            </a:r>
            <a:r>
              <a:rPr lang="en-US" dirty="0" smtClean="0"/>
              <a:t>by Sir Arthur Conan </a:t>
            </a:r>
            <a:r>
              <a:rPr lang="en-US" dirty="0"/>
              <a:t>D</a:t>
            </a:r>
            <a:r>
              <a:rPr lang="en-US" dirty="0" smtClean="0"/>
              <a:t>oyle	</a:t>
            </a:r>
            <a:endParaRPr lang="en-US" dirty="0"/>
          </a:p>
        </p:txBody>
      </p:sp>
      <p:sp>
        <p:nvSpPr>
          <p:cNvPr id="3" name="Subtitle 2"/>
          <p:cNvSpPr>
            <a:spLocks noGrp="1"/>
          </p:cNvSpPr>
          <p:nvPr>
            <p:ph type="subTitle" idx="1"/>
          </p:nvPr>
        </p:nvSpPr>
        <p:spPr/>
        <p:txBody>
          <a:bodyPr/>
          <a:lstStyle/>
          <a:p>
            <a:r>
              <a:rPr lang="en-US" dirty="0" smtClean="0"/>
              <a:t>August 11, 2011</a:t>
            </a:r>
            <a:endParaRPr lang="en-US" dirty="0"/>
          </a:p>
        </p:txBody>
      </p:sp>
    </p:spTree>
    <p:extLst>
      <p:ext uri="{BB962C8B-B14F-4D97-AF65-F5344CB8AC3E}">
        <p14:creationId xmlns:p14="http://schemas.microsoft.com/office/powerpoint/2010/main" val="3043337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Key Questions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“While the book has some merits, do they outweigh the cultural and religious bias toward Mormons?”</a:t>
            </a:r>
          </a:p>
          <a:p>
            <a:pPr lvl="1"/>
            <a:r>
              <a:rPr lang="en-US" dirty="0" smtClean="0"/>
              <a:t>When the representative from Henley was asked how this concern was addressed, </a:t>
            </a:r>
            <a:r>
              <a:rPr lang="en-US" dirty="0" smtClean="0"/>
              <a:t>she explained that students </a:t>
            </a:r>
            <a:r>
              <a:rPr lang="en-US" dirty="0" smtClean="0"/>
              <a:t>were told at the outset that the book is a work of fiction.</a:t>
            </a:r>
          </a:p>
          <a:p>
            <a:pPr lvl="1"/>
            <a:r>
              <a:rPr lang="en-US" dirty="0" smtClean="0"/>
              <a:t>Further, students who challenge the book’s veracity are given the opportunity to rebut the information in the book by giving an oral report to the class. </a:t>
            </a:r>
          </a:p>
          <a:p>
            <a:pPr lvl="2"/>
            <a:r>
              <a:rPr lang="en-US" dirty="0" smtClean="0"/>
              <a:t>This procedure was complained about in some of the letters we reviewed that were mailed in to support the initial complaint.</a:t>
            </a:r>
          </a:p>
        </p:txBody>
      </p:sp>
    </p:spTree>
    <p:extLst>
      <p:ext uri="{BB962C8B-B14F-4D97-AF65-F5344CB8AC3E}">
        <p14:creationId xmlns:p14="http://schemas.microsoft.com/office/powerpoint/2010/main" val="3309562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Key Questions</a:t>
            </a:r>
            <a:endParaRPr lang="en-US" dirty="0"/>
          </a:p>
        </p:txBody>
      </p:sp>
      <p:sp>
        <p:nvSpPr>
          <p:cNvPr id="3" name="Content Placeholder 2"/>
          <p:cNvSpPr>
            <a:spLocks noGrp="1"/>
          </p:cNvSpPr>
          <p:nvPr>
            <p:ph idx="1"/>
          </p:nvPr>
        </p:nvSpPr>
        <p:spPr/>
        <p:txBody>
          <a:bodyPr>
            <a:normAutofit fontScale="92500"/>
          </a:bodyPr>
          <a:lstStyle/>
          <a:p>
            <a:r>
              <a:rPr lang="en-US" dirty="0" smtClean="0"/>
              <a:t>“Is it possible to adequately address this bias in the context of studying this book with 6</a:t>
            </a:r>
            <a:r>
              <a:rPr lang="en-US" baseline="30000" dirty="0" smtClean="0"/>
              <a:t>th</a:t>
            </a:r>
            <a:r>
              <a:rPr lang="en-US" dirty="0" smtClean="0"/>
              <a:t> graders?”</a:t>
            </a:r>
          </a:p>
          <a:p>
            <a:pPr lvl="1"/>
            <a:r>
              <a:rPr lang="en-US" dirty="0" smtClean="0"/>
              <a:t>The committee decided that neither of these responses/plans given by the Henley representative are adequate or age-appropriate to address the cultural and religious bias presented in the book.</a:t>
            </a:r>
          </a:p>
          <a:p>
            <a:pPr lvl="1"/>
            <a:r>
              <a:rPr lang="en-US" dirty="0" smtClean="0"/>
              <a:t>The committee also decided that given the time constraints and maturity level of the students, it would not be possible to adequately address this concern. </a:t>
            </a:r>
          </a:p>
          <a:p>
            <a:pPr lvl="2"/>
            <a:r>
              <a:rPr lang="en-US" dirty="0" smtClean="0"/>
              <a:t>It is not a part of the curriculum to do so, which may explain why this book is not tied to the curriculum.</a:t>
            </a:r>
            <a:endParaRPr lang="en-US" dirty="0"/>
          </a:p>
        </p:txBody>
      </p:sp>
    </p:spTree>
    <p:extLst>
      <p:ext uri="{BB962C8B-B14F-4D97-AF65-F5344CB8AC3E}">
        <p14:creationId xmlns:p14="http://schemas.microsoft.com/office/powerpoint/2010/main" val="1046721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Deliberations</a:t>
            </a:r>
            <a:endParaRPr lang="en-US" dirty="0"/>
          </a:p>
        </p:txBody>
      </p:sp>
      <p:sp>
        <p:nvSpPr>
          <p:cNvPr id="3" name="Text Placeholder 2"/>
          <p:cNvSpPr>
            <a:spLocks noGrp="1"/>
          </p:cNvSpPr>
          <p:nvPr>
            <p:ph type="body" idx="1"/>
          </p:nvPr>
        </p:nvSpPr>
        <p:spPr/>
        <p:txBody>
          <a:bodyPr/>
          <a:lstStyle/>
          <a:p>
            <a:pPr algn="ctr"/>
            <a:r>
              <a:rPr lang="en-US" sz="2000" dirty="0" smtClean="0"/>
              <a:t>Interest and Literary Merit</a:t>
            </a:r>
            <a:endParaRPr lang="en-US" sz="2000" dirty="0"/>
          </a:p>
        </p:txBody>
      </p:sp>
      <p:sp>
        <p:nvSpPr>
          <p:cNvPr id="5" name="Text Placeholder 4"/>
          <p:cNvSpPr>
            <a:spLocks noGrp="1"/>
          </p:cNvSpPr>
          <p:nvPr>
            <p:ph type="body" sz="half" idx="3"/>
          </p:nvPr>
        </p:nvSpPr>
        <p:spPr/>
        <p:txBody>
          <a:bodyPr>
            <a:noAutofit/>
          </a:bodyPr>
          <a:lstStyle/>
          <a:p>
            <a:pPr algn="ctr"/>
            <a:r>
              <a:rPr lang="en-US" sz="2000" dirty="0" smtClean="0"/>
              <a:t>Life-long Learner Standards</a:t>
            </a:r>
            <a:endParaRPr lang="en-US" sz="2000" dirty="0"/>
          </a:p>
        </p:txBody>
      </p:sp>
      <p:sp>
        <p:nvSpPr>
          <p:cNvPr id="4" name="Content Placeholder 3"/>
          <p:cNvSpPr>
            <a:spLocks noGrp="1"/>
          </p:cNvSpPr>
          <p:nvPr>
            <p:ph sz="quarter" idx="2"/>
          </p:nvPr>
        </p:nvSpPr>
        <p:spPr/>
        <p:txBody>
          <a:bodyPr>
            <a:normAutofit/>
          </a:bodyPr>
          <a:lstStyle/>
          <a:p>
            <a:r>
              <a:rPr lang="en-US" dirty="0" smtClean="0"/>
              <a:t>The committee felt that the quality of writing and the creativity applied to the story and characters involved in a mystery make for an appealing read.</a:t>
            </a:r>
            <a:endParaRPr lang="en-US" dirty="0"/>
          </a:p>
        </p:txBody>
      </p:sp>
      <p:sp>
        <p:nvSpPr>
          <p:cNvPr id="6" name="Content Placeholder 5"/>
          <p:cNvSpPr>
            <a:spLocks noGrp="1"/>
          </p:cNvSpPr>
          <p:nvPr>
            <p:ph sz="quarter" idx="4"/>
          </p:nvPr>
        </p:nvSpPr>
        <p:spPr/>
        <p:txBody>
          <a:bodyPr>
            <a:normAutofit/>
          </a:bodyPr>
          <a:lstStyle/>
          <a:p>
            <a:r>
              <a:rPr lang="en-US" dirty="0" smtClean="0"/>
              <a:t>The committee concurred with the Henley representative in that the book illustrates examples of inductive and deductive reasoning.</a:t>
            </a:r>
            <a:endParaRPr lang="en-US" dirty="0"/>
          </a:p>
        </p:txBody>
      </p:sp>
    </p:spTree>
    <p:extLst>
      <p:ext uri="{BB962C8B-B14F-4D97-AF65-F5344CB8AC3E}">
        <p14:creationId xmlns:p14="http://schemas.microsoft.com/office/powerpoint/2010/main" val="34406404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Deliberations</a:t>
            </a:r>
            <a:endParaRPr lang="en-US" dirty="0"/>
          </a:p>
        </p:txBody>
      </p:sp>
      <p:sp>
        <p:nvSpPr>
          <p:cNvPr id="3" name="Text Placeholder 2"/>
          <p:cNvSpPr>
            <a:spLocks noGrp="1"/>
          </p:cNvSpPr>
          <p:nvPr>
            <p:ph type="body" idx="1"/>
          </p:nvPr>
        </p:nvSpPr>
        <p:spPr>
          <a:xfrm>
            <a:off x="304800" y="2244970"/>
            <a:ext cx="4114800" cy="726830"/>
          </a:xfrm>
        </p:spPr>
        <p:txBody>
          <a:bodyPr>
            <a:noAutofit/>
          </a:bodyPr>
          <a:lstStyle/>
          <a:p>
            <a:pPr algn="ctr"/>
            <a:r>
              <a:rPr lang="en-US" sz="2000" dirty="0" smtClean="0"/>
              <a:t>Insensitivity toward Cultural Diversity</a:t>
            </a:r>
            <a:endParaRPr lang="en-US" sz="2000" dirty="0"/>
          </a:p>
        </p:txBody>
      </p:sp>
      <p:sp>
        <p:nvSpPr>
          <p:cNvPr id="5" name="Text Placeholder 4"/>
          <p:cNvSpPr>
            <a:spLocks noGrp="1"/>
          </p:cNvSpPr>
          <p:nvPr>
            <p:ph type="body" sz="half" idx="3"/>
          </p:nvPr>
        </p:nvSpPr>
        <p:spPr>
          <a:xfrm>
            <a:off x="4648201" y="2209800"/>
            <a:ext cx="4191000" cy="914400"/>
          </a:xfrm>
        </p:spPr>
        <p:txBody>
          <a:bodyPr>
            <a:noAutofit/>
          </a:bodyPr>
          <a:lstStyle/>
          <a:p>
            <a:pPr algn="ctr"/>
            <a:r>
              <a:rPr lang="en-US" sz="2000" dirty="0" smtClean="0"/>
              <a:t>Example from </a:t>
            </a:r>
            <a:r>
              <a:rPr lang="en-US" sz="2000" dirty="0"/>
              <a:t>1</a:t>
            </a:r>
            <a:r>
              <a:rPr lang="en-US" sz="2000" dirty="0" smtClean="0"/>
              <a:t> of the 9 Letters of Complaint received by Dr. Moran</a:t>
            </a:r>
            <a:endParaRPr lang="en-US" sz="2000" dirty="0"/>
          </a:p>
        </p:txBody>
      </p:sp>
      <p:sp>
        <p:nvSpPr>
          <p:cNvPr id="4" name="Content Placeholder 3"/>
          <p:cNvSpPr>
            <a:spLocks noGrp="1"/>
          </p:cNvSpPr>
          <p:nvPr>
            <p:ph sz="quarter" idx="2"/>
          </p:nvPr>
        </p:nvSpPr>
        <p:spPr/>
        <p:txBody>
          <a:bodyPr/>
          <a:lstStyle/>
          <a:p>
            <a:pPr marL="109728" indent="0">
              <a:buNone/>
            </a:pPr>
            <a:endParaRPr lang="en-US" dirty="0" smtClean="0"/>
          </a:p>
          <a:p>
            <a:r>
              <a:rPr lang="en-US" dirty="0" smtClean="0"/>
              <a:t>The committee decided that the insensitivity of the author toward cultural diversity provides a negative example for students that is difficult for them to contextualize at their age and grade level.</a:t>
            </a:r>
            <a:endParaRPr lang="en-US" dirty="0"/>
          </a:p>
        </p:txBody>
      </p:sp>
      <p:sp>
        <p:nvSpPr>
          <p:cNvPr id="6" name="Content Placeholder 5"/>
          <p:cNvSpPr>
            <a:spLocks noGrp="1"/>
          </p:cNvSpPr>
          <p:nvPr>
            <p:ph sz="quarter" idx="4"/>
          </p:nvPr>
        </p:nvSpPr>
        <p:spPr/>
        <p:txBody>
          <a:bodyPr/>
          <a:lstStyle/>
          <a:p>
            <a:pPr marL="109728" indent="0">
              <a:buNone/>
            </a:pPr>
            <a:endParaRPr lang="en-US" dirty="0" smtClean="0"/>
          </a:p>
          <a:p>
            <a:pPr marL="109728" indent="0">
              <a:buNone/>
            </a:pPr>
            <a:endParaRPr lang="en-US" dirty="0" smtClean="0"/>
          </a:p>
          <a:p>
            <a:r>
              <a:rPr lang="en-US" dirty="0" smtClean="0"/>
              <a:t>One letter of support for the complainant illustrates a situation when students questioned her child on the bus, asking him “how many moms” he had, because it had come up in class that he is a Mormon while the class was reading this book.</a:t>
            </a:r>
            <a:endParaRPr lang="en-US" dirty="0"/>
          </a:p>
        </p:txBody>
      </p:sp>
    </p:spTree>
    <p:extLst>
      <p:ext uri="{BB962C8B-B14F-4D97-AF65-F5344CB8AC3E}">
        <p14:creationId xmlns:p14="http://schemas.microsoft.com/office/powerpoint/2010/main" val="410815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 on the Complaint</a:t>
            </a:r>
            <a:endParaRPr lang="en-US" dirty="0"/>
          </a:p>
        </p:txBody>
      </p:sp>
      <p:sp>
        <p:nvSpPr>
          <p:cNvPr id="3" name="Content Placeholder 2"/>
          <p:cNvSpPr>
            <a:spLocks noGrp="1"/>
          </p:cNvSpPr>
          <p:nvPr>
            <p:ph idx="1"/>
          </p:nvPr>
        </p:nvSpPr>
        <p:spPr/>
        <p:txBody>
          <a:bodyPr/>
          <a:lstStyle/>
          <a:p>
            <a:r>
              <a:rPr lang="en-US" dirty="0" smtClean="0"/>
              <a:t>The committee agrees that the book portrays Mormon historical figures and community members as encouraging and performing forced conversion, kidnapping, stalking, threatening criminal and murderous acts. It portrays Mormon culture and religion in a similar light.</a:t>
            </a:r>
          </a:p>
          <a:p>
            <a:pPr marL="0" indent="0">
              <a:buNone/>
            </a:pPr>
            <a:endParaRPr lang="en-US" dirty="0"/>
          </a:p>
        </p:txBody>
      </p:sp>
    </p:spTree>
    <p:extLst>
      <p:ext uri="{BB962C8B-B14F-4D97-AF65-F5344CB8AC3E}">
        <p14:creationId xmlns:p14="http://schemas.microsoft.com/office/powerpoint/2010/main" val="1852364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 on the Complaint</a:t>
            </a:r>
            <a:endParaRPr lang="en-US" dirty="0"/>
          </a:p>
        </p:txBody>
      </p:sp>
      <p:sp>
        <p:nvSpPr>
          <p:cNvPr id="3" name="Content Placeholder 2"/>
          <p:cNvSpPr>
            <a:spLocks noGrp="1"/>
          </p:cNvSpPr>
          <p:nvPr>
            <p:ph idx="1"/>
          </p:nvPr>
        </p:nvSpPr>
        <p:spPr/>
        <p:txBody>
          <a:bodyPr/>
          <a:lstStyle/>
          <a:p>
            <a:r>
              <a:rPr lang="en-US" dirty="0" smtClean="0"/>
              <a:t>The committee agrees that a result of using this material with 6</a:t>
            </a:r>
            <a:r>
              <a:rPr lang="en-US" baseline="30000" dirty="0" smtClean="0"/>
              <a:t>th</a:t>
            </a:r>
            <a:r>
              <a:rPr lang="en-US" dirty="0" smtClean="0"/>
              <a:t> graders could be negative and false judgments and prejudices formed against members of the Mormon faith, including their classmates.</a:t>
            </a:r>
          </a:p>
          <a:p>
            <a:r>
              <a:rPr lang="en-US" dirty="0" smtClean="0"/>
              <a:t>The committee agrees that the book should be recommended for a significantly older grade level (10</a:t>
            </a:r>
            <a:r>
              <a:rPr lang="en-US" baseline="30000" dirty="0" smtClean="0"/>
              <a:t>th</a:t>
            </a:r>
            <a:r>
              <a:rPr lang="en-US" dirty="0" smtClean="0"/>
              <a:t> or above).</a:t>
            </a:r>
            <a:endParaRPr lang="en-US" dirty="0"/>
          </a:p>
        </p:txBody>
      </p:sp>
    </p:spTree>
    <p:extLst>
      <p:ext uri="{BB962C8B-B14F-4D97-AF65-F5344CB8AC3E}">
        <p14:creationId xmlns:p14="http://schemas.microsoft.com/office/powerpoint/2010/main" val="2030773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 on the Complaint</a:t>
            </a:r>
            <a:endParaRPr lang="en-US" dirty="0"/>
          </a:p>
        </p:txBody>
      </p:sp>
      <p:sp>
        <p:nvSpPr>
          <p:cNvPr id="3" name="Content Placeholder 2"/>
          <p:cNvSpPr>
            <a:spLocks noGrp="1"/>
          </p:cNvSpPr>
          <p:nvPr>
            <p:ph idx="1"/>
          </p:nvPr>
        </p:nvSpPr>
        <p:spPr/>
        <p:txBody>
          <a:bodyPr>
            <a:normAutofit/>
          </a:bodyPr>
          <a:lstStyle/>
          <a:p>
            <a:r>
              <a:rPr lang="en-US" dirty="0" smtClean="0"/>
              <a:t>The committee agrees with the complainant and the school representative in stating that a positive aspect of studying this book is the introduction of Dr. Watson, Sherlock Holmes, and their relationship. </a:t>
            </a:r>
          </a:p>
          <a:p>
            <a:r>
              <a:rPr lang="en-US" dirty="0" smtClean="0"/>
              <a:t>The committee all stated that they had read the  book in its entirety. The complainant stated that she has read the book at least twice.</a:t>
            </a:r>
            <a:endParaRPr lang="en-US" dirty="0"/>
          </a:p>
        </p:txBody>
      </p:sp>
    </p:spTree>
    <p:extLst>
      <p:ext uri="{BB962C8B-B14F-4D97-AF65-F5344CB8AC3E}">
        <p14:creationId xmlns:p14="http://schemas.microsoft.com/office/powerpoint/2010/main" val="3109389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 on the Complaint</a:t>
            </a:r>
            <a:endParaRPr lang="en-US" dirty="0"/>
          </a:p>
        </p:txBody>
      </p:sp>
      <p:sp>
        <p:nvSpPr>
          <p:cNvPr id="3" name="Content Placeholder 2"/>
          <p:cNvSpPr>
            <a:spLocks noGrp="1"/>
          </p:cNvSpPr>
          <p:nvPr>
            <p:ph idx="1"/>
          </p:nvPr>
        </p:nvSpPr>
        <p:spPr/>
        <p:txBody>
          <a:bodyPr>
            <a:normAutofit lnSpcReduction="10000"/>
          </a:bodyPr>
          <a:lstStyle/>
          <a:p>
            <a:r>
              <a:rPr lang="en-US" dirty="0" smtClean="0"/>
              <a:t>The complainant and committee provided ample judgment by reviewers. </a:t>
            </a:r>
          </a:p>
          <a:p>
            <a:pPr lvl="1"/>
            <a:r>
              <a:rPr lang="en-US" dirty="0" smtClean="0"/>
              <a:t>The reading level for the book is determined to be 7</a:t>
            </a:r>
            <a:r>
              <a:rPr lang="en-US" baseline="30000" dirty="0" smtClean="0"/>
              <a:t>th</a:t>
            </a:r>
            <a:r>
              <a:rPr lang="en-US" dirty="0" smtClean="0"/>
              <a:t> grade or above, and the interest level for the book is determined at grades 9</a:t>
            </a:r>
            <a:r>
              <a:rPr lang="en-US" baseline="30000" dirty="0" smtClean="0"/>
              <a:t>th</a:t>
            </a:r>
            <a:r>
              <a:rPr lang="en-US" dirty="0" smtClean="0"/>
              <a:t>-12</a:t>
            </a:r>
            <a:r>
              <a:rPr lang="en-US" baseline="30000" dirty="0" smtClean="0"/>
              <a:t>th</a:t>
            </a:r>
            <a:r>
              <a:rPr lang="en-US" dirty="0" smtClean="0"/>
              <a:t>. </a:t>
            </a:r>
          </a:p>
          <a:p>
            <a:r>
              <a:rPr lang="en-US" dirty="0" smtClean="0"/>
              <a:t>They could find only one from dozens of mystery book lists where this book ranked within the top 100: </a:t>
            </a:r>
            <a:r>
              <a:rPr lang="en-US" i="1" dirty="0" smtClean="0"/>
              <a:t>Lehman’s Recommended Detective Novels and Stories. </a:t>
            </a:r>
          </a:p>
          <a:p>
            <a:pPr lvl="1"/>
            <a:r>
              <a:rPr lang="en-US" dirty="0" smtClean="0"/>
              <a:t>On this list it is below 4 other works by Doyle.</a:t>
            </a:r>
            <a:endParaRPr lang="en-US" i="1" dirty="0"/>
          </a:p>
          <a:p>
            <a:endParaRPr lang="en-US" dirty="0" smtClean="0"/>
          </a:p>
          <a:p>
            <a:endParaRPr lang="en-US" dirty="0" smtClean="0"/>
          </a:p>
        </p:txBody>
      </p:sp>
    </p:spTree>
    <p:extLst>
      <p:ext uri="{BB962C8B-B14F-4D97-AF65-F5344CB8AC3E}">
        <p14:creationId xmlns:p14="http://schemas.microsoft.com/office/powerpoint/2010/main" val="26462688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 on the Complaint</a:t>
            </a:r>
            <a:endParaRPr lang="en-US" dirty="0"/>
          </a:p>
        </p:txBody>
      </p:sp>
      <p:sp>
        <p:nvSpPr>
          <p:cNvPr id="3" name="Content Placeholder 2"/>
          <p:cNvSpPr>
            <a:spLocks noGrp="1"/>
          </p:cNvSpPr>
          <p:nvPr>
            <p:ph idx="1"/>
          </p:nvPr>
        </p:nvSpPr>
        <p:spPr/>
        <p:txBody>
          <a:bodyPr>
            <a:normAutofit lnSpcReduction="10000"/>
          </a:bodyPr>
          <a:lstStyle/>
          <a:p>
            <a:r>
              <a:rPr lang="en-US" dirty="0" smtClean="0"/>
              <a:t>The committee concurred with the complainant and school representative regarding the themes of the book. </a:t>
            </a:r>
          </a:p>
          <a:p>
            <a:pPr lvl="1"/>
            <a:r>
              <a:rPr lang="en-US" dirty="0" smtClean="0"/>
              <a:t>Both focused on the theme of inductive and deductive reasoning.</a:t>
            </a:r>
          </a:p>
          <a:p>
            <a:pPr lvl="1"/>
            <a:r>
              <a:rPr lang="en-US" dirty="0" smtClean="0"/>
              <a:t>The book was not intended to advance a theme of “anti-</a:t>
            </a:r>
            <a:r>
              <a:rPr lang="en-US" dirty="0"/>
              <a:t>M</a:t>
            </a:r>
            <a:r>
              <a:rPr lang="en-US" dirty="0" smtClean="0"/>
              <a:t>ormon” thinking. </a:t>
            </a:r>
          </a:p>
          <a:p>
            <a:pPr lvl="2"/>
            <a:r>
              <a:rPr lang="en-US" dirty="0" smtClean="0"/>
              <a:t>Doyle was seeking a sensational topic and setting for the murders to heighten interests in readers. Like many initial works, it was rejected many times before being published.</a:t>
            </a:r>
            <a:endParaRPr lang="en-US" dirty="0"/>
          </a:p>
          <a:p>
            <a:endParaRPr lang="en-US" dirty="0" smtClean="0"/>
          </a:p>
          <a:p>
            <a:endParaRPr lang="en-US" dirty="0" smtClean="0"/>
          </a:p>
        </p:txBody>
      </p:sp>
    </p:spTree>
    <p:extLst>
      <p:ext uri="{BB962C8B-B14F-4D97-AF65-F5344CB8AC3E}">
        <p14:creationId xmlns:p14="http://schemas.microsoft.com/office/powerpoint/2010/main" val="2183024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 of the Committee</a:t>
            </a:r>
            <a:endParaRPr lang="en-US" dirty="0"/>
          </a:p>
        </p:txBody>
      </p:sp>
      <p:sp>
        <p:nvSpPr>
          <p:cNvPr id="3" name="Text Placeholder 2"/>
          <p:cNvSpPr>
            <a:spLocks noGrp="1"/>
          </p:cNvSpPr>
          <p:nvPr>
            <p:ph type="body" idx="1"/>
          </p:nvPr>
        </p:nvSpPr>
        <p:spPr>
          <a:xfrm>
            <a:off x="457200" y="2362200"/>
            <a:ext cx="3962400" cy="1219200"/>
          </a:xfrm>
        </p:spPr>
        <p:txBody>
          <a:bodyPr>
            <a:noAutofit/>
          </a:bodyPr>
          <a:lstStyle/>
          <a:p>
            <a:pPr algn="ctr"/>
            <a:r>
              <a:rPr lang="en-US" sz="2000" dirty="0" smtClean="0"/>
              <a:t>The complainant requested only that the book be removed from the 6</a:t>
            </a:r>
            <a:r>
              <a:rPr lang="en-US" sz="2000" baseline="30000" dirty="0" smtClean="0"/>
              <a:t>th</a:t>
            </a:r>
            <a:r>
              <a:rPr lang="en-US" sz="2000" dirty="0" smtClean="0"/>
              <a:t> grade list.</a:t>
            </a:r>
            <a:endParaRPr lang="en-US" sz="2000" dirty="0"/>
          </a:p>
        </p:txBody>
      </p:sp>
      <p:sp>
        <p:nvSpPr>
          <p:cNvPr id="5" name="Text Placeholder 4"/>
          <p:cNvSpPr>
            <a:spLocks noGrp="1"/>
          </p:cNvSpPr>
          <p:nvPr>
            <p:ph type="body" sz="half" idx="3"/>
          </p:nvPr>
        </p:nvSpPr>
        <p:spPr>
          <a:xfrm>
            <a:off x="4724400" y="2362200"/>
            <a:ext cx="3965575" cy="903287"/>
          </a:xfrm>
        </p:spPr>
        <p:txBody>
          <a:bodyPr>
            <a:noAutofit/>
          </a:bodyPr>
          <a:lstStyle/>
          <a:p>
            <a:pPr algn="ctr"/>
            <a:r>
              <a:rPr lang="en-US" sz="2000" dirty="0" smtClean="0"/>
              <a:t>The complainant recommended another work in its place.</a:t>
            </a:r>
            <a:endParaRPr lang="en-US" sz="2000" dirty="0"/>
          </a:p>
        </p:txBody>
      </p:sp>
      <p:sp>
        <p:nvSpPr>
          <p:cNvPr id="4" name="Content Placeholder 3"/>
          <p:cNvSpPr>
            <a:spLocks noGrp="1"/>
          </p:cNvSpPr>
          <p:nvPr>
            <p:ph sz="quarter" idx="2"/>
          </p:nvPr>
        </p:nvSpPr>
        <p:spPr>
          <a:xfrm>
            <a:off x="457200" y="2666999"/>
            <a:ext cx="4040188" cy="3459163"/>
          </a:xfrm>
        </p:spPr>
        <p:txBody>
          <a:bodyPr/>
          <a:lstStyle/>
          <a:p>
            <a:endParaRPr lang="en-US" dirty="0" smtClean="0"/>
          </a:p>
          <a:p>
            <a:endParaRPr lang="en-US" dirty="0"/>
          </a:p>
          <a:p>
            <a:endParaRPr lang="en-US" dirty="0" smtClean="0"/>
          </a:p>
          <a:p>
            <a:r>
              <a:rPr lang="en-US" dirty="0" smtClean="0"/>
              <a:t>The committee concurs.</a:t>
            </a:r>
            <a:endParaRPr lang="en-US" dirty="0"/>
          </a:p>
        </p:txBody>
      </p:sp>
      <p:sp>
        <p:nvSpPr>
          <p:cNvPr id="6" name="Content Placeholder 5"/>
          <p:cNvSpPr>
            <a:spLocks noGrp="1"/>
          </p:cNvSpPr>
          <p:nvPr>
            <p:ph sz="quarter" idx="4"/>
          </p:nvPr>
        </p:nvSpPr>
        <p:spPr>
          <a:xfrm>
            <a:off x="4645025" y="2666999"/>
            <a:ext cx="4041775" cy="3459163"/>
          </a:xfrm>
        </p:spPr>
        <p:txBody>
          <a:bodyPr/>
          <a:lstStyle/>
          <a:p>
            <a:endParaRPr lang="en-US" i="1" dirty="0" smtClean="0"/>
          </a:p>
          <a:p>
            <a:endParaRPr lang="en-US" i="1" dirty="0"/>
          </a:p>
          <a:p>
            <a:r>
              <a:rPr lang="en-US" i="1" dirty="0" smtClean="0"/>
              <a:t>The Hound of the Baskervilles</a:t>
            </a:r>
            <a:r>
              <a:rPr lang="en-US" dirty="0" smtClean="0"/>
              <a:t> by Sir Arthur Conan Doyle</a:t>
            </a:r>
            <a:endParaRPr lang="en-US" dirty="0"/>
          </a:p>
        </p:txBody>
      </p:sp>
    </p:spTree>
    <p:extLst>
      <p:ext uri="{BB962C8B-B14F-4D97-AF65-F5344CB8AC3E}">
        <p14:creationId xmlns:p14="http://schemas.microsoft.com/office/powerpoint/2010/main" val="2083245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a:t>
            </a:r>
            <a:endParaRPr lang="en-US" dirty="0"/>
          </a:p>
        </p:txBody>
      </p:sp>
      <p:sp>
        <p:nvSpPr>
          <p:cNvPr id="3" name="Content Placeholder 2"/>
          <p:cNvSpPr>
            <a:spLocks noGrp="1"/>
          </p:cNvSpPr>
          <p:nvPr>
            <p:ph idx="1"/>
          </p:nvPr>
        </p:nvSpPr>
        <p:spPr/>
        <p:txBody>
          <a:bodyPr>
            <a:normAutofit/>
          </a:bodyPr>
          <a:lstStyle/>
          <a:p>
            <a:r>
              <a:rPr lang="en-US" dirty="0" smtClean="0"/>
              <a:t>May 11, 2011: Henley Principal received </a:t>
            </a:r>
            <a:r>
              <a:rPr lang="en-US" i="1" dirty="0" smtClean="0"/>
              <a:t>Request for Reconsideration </a:t>
            </a:r>
            <a:r>
              <a:rPr lang="en-US" dirty="0" smtClean="0"/>
              <a:t>and forwarded it to Superintendent.</a:t>
            </a:r>
          </a:p>
          <a:p>
            <a:r>
              <a:rPr lang="en-US" dirty="0" smtClean="0"/>
              <a:t>Central Office staff determined that the complaint had not been covered “in principle.”</a:t>
            </a:r>
          </a:p>
          <a:p>
            <a:r>
              <a:rPr lang="en-US" dirty="0" smtClean="0"/>
              <a:t>May 18, 2011: Notified complainant that Committee was being formed to consider the request and would report to Dr. Moran no later than June 15, 2011.</a:t>
            </a:r>
            <a:endParaRPr lang="en-US" dirty="0"/>
          </a:p>
        </p:txBody>
      </p:sp>
    </p:spTree>
    <p:extLst>
      <p:ext uri="{BB962C8B-B14F-4D97-AF65-F5344CB8AC3E}">
        <p14:creationId xmlns:p14="http://schemas.microsoft.com/office/powerpoint/2010/main" val="24256111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Summary</a:t>
            </a:r>
            <a:endParaRPr lang="en-US" dirty="0"/>
          </a:p>
        </p:txBody>
      </p:sp>
      <p:sp>
        <p:nvSpPr>
          <p:cNvPr id="3" name="Content Placeholder 2"/>
          <p:cNvSpPr>
            <a:spLocks noGrp="1"/>
          </p:cNvSpPr>
          <p:nvPr>
            <p:ph idx="1"/>
          </p:nvPr>
        </p:nvSpPr>
        <p:spPr/>
        <p:txBody>
          <a:bodyPr/>
          <a:lstStyle/>
          <a:p>
            <a:r>
              <a:rPr lang="en-US" dirty="0" smtClean="0"/>
              <a:t>Often a whole book is more valuable than its controversial parts. That is not the case with this book.</a:t>
            </a:r>
          </a:p>
          <a:p>
            <a:pPr lvl="1"/>
            <a:r>
              <a:rPr lang="en-US" dirty="0" smtClean="0"/>
              <a:t>The entire second half of the novel is a third person omniscient narrative depicting Mormons as a network of hostile and depraved culture.</a:t>
            </a:r>
          </a:p>
          <a:p>
            <a:pPr marL="0" indent="0">
              <a:buNone/>
            </a:pPr>
            <a:endParaRPr lang="en-US" dirty="0"/>
          </a:p>
        </p:txBody>
      </p:sp>
    </p:spTree>
    <p:extLst>
      <p:ext uri="{BB962C8B-B14F-4D97-AF65-F5344CB8AC3E}">
        <p14:creationId xmlns:p14="http://schemas.microsoft.com/office/powerpoint/2010/main" val="29964464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The committee unanimously agreed… </a:t>
            </a:r>
          </a:p>
          <a:p>
            <a:pPr lvl="1"/>
            <a:r>
              <a:rPr lang="en-US" dirty="0"/>
              <a:t>W</a:t>
            </a:r>
            <a:r>
              <a:rPr lang="en-US" dirty="0" smtClean="0"/>
              <a:t>hile the book may have a time and place in popular culture and literature study, it does not have a place as a </a:t>
            </a:r>
            <a:r>
              <a:rPr lang="en-US" b="1" dirty="0" smtClean="0"/>
              <a:t>required </a:t>
            </a:r>
            <a:r>
              <a:rPr lang="en-US" dirty="0" smtClean="0"/>
              <a:t>read for 6</a:t>
            </a:r>
            <a:r>
              <a:rPr lang="en-US" baseline="30000" dirty="0" smtClean="0"/>
              <a:t>th</a:t>
            </a:r>
            <a:r>
              <a:rPr lang="en-US" dirty="0" smtClean="0"/>
              <a:t> graders in Albemarle’s public schools.</a:t>
            </a:r>
          </a:p>
          <a:p>
            <a:pPr lvl="1"/>
            <a:r>
              <a:rPr lang="en-US" dirty="0" smtClean="0"/>
              <a:t>This is not to cast the teachers using this work in a negative light.</a:t>
            </a:r>
          </a:p>
          <a:p>
            <a:pPr lvl="2"/>
            <a:r>
              <a:rPr lang="en-US" i="1" dirty="0" smtClean="0"/>
              <a:t>It is part of our process, however, as defined by School Board Policy, to critically review a </a:t>
            </a:r>
            <a:r>
              <a:rPr lang="en-US" i="1" dirty="0" smtClean="0"/>
              <a:t>work in  </a:t>
            </a:r>
            <a:r>
              <a:rPr lang="en-US" i="1" dirty="0" smtClean="0"/>
              <a:t>light of the present day by an impartial committee of community members and educators.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550659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Committee’s Recommendation to Dr. Moran</a:t>
            </a:r>
            <a:endParaRPr lang="en-US" dirty="0"/>
          </a:p>
        </p:txBody>
      </p:sp>
      <p:sp>
        <p:nvSpPr>
          <p:cNvPr id="4" name="Content Placeholder 3"/>
          <p:cNvSpPr>
            <a:spLocks noGrp="1"/>
          </p:cNvSpPr>
          <p:nvPr>
            <p:ph sz="quarter" idx="2"/>
          </p:nvPr>
        </p:nvSpPr>
        <p:spPr/>
        <p:txBody>
          <a:bodyPr>
            <a:normAutofit/>
          </a:bodyPr>
          <a:lstStyle/>
          <a:p>
            <a:r>
              <a:rPr lang="en-US" sz="2400" dirty="0" smtClean="0"/>
              <a:t>The Committee unanimously agreed that </a:t>
            </a:r>
            <a:r>
              <a:rPr lang="en-US" sz="2400" i="1" dirty="0" smtClean="0"/>
              <a:t>A Study in Scarlet</a:t>
            </a:r>
            <a:r>
              <a:rPr lang="en-US" sz="2400" dirty="0" smtClean="0"/>
              <a:t> should be removed from the 6</a:t>
            </a:r>
            <a:r>
              <a:rPr lang="en-US" sz="2400" baseline="30000" dirty="0" smtClean="0"/>
              <a:t>th</a:t>
            </a:r>
            <a:r>
              <a:rPr lang="en-US" sz="2400" dirty="0" smtClean="0"/>
              <a:t> grade Language Arts reading list. </a:t>
            </a:r>
            <a:endParaRPr lang="en-US" sz="2400" dirty="0"/>
          </a:p>
        </p:txBody>
      </p:sp>
      <p:sp>
        <p:nvSpPr>
          <p:cNvPr id="6" name="Content Placeholder 5"/>
          <p:cNvSpPr>
            <a:spLocks noGrp="1"/>
          </p:cNvSpPr>
          <p:nvPr>
            <p:ph sz="quarter" idx="4"/>
          </p:nvPr>
        </p:nvSpPr>
        <p:spPr/>
        <p:txBody>
          <a:bodyPr>
            <a:normAutofit/>
          </a:bodyPr>
          <a:lstStyle/>
          <a:p>
            <a:r>
              <a:rPr lang="en-US" sz="2400" dirty="0" smtClean="0"/>
              <a:t>The Committee unanimously agreed that the book should remain available in our media centers as a book of choice for ACPS students.</a:t>
            </a:r>
            <a:endParaRPr lang="en-US" sz="2400" dirty="0"/>
          </a:p>
        </p:txBody>
      </p:sp>
    </p:spTree>
    <p:extLst>
      <p:ext uri="{BB962C8B-B14F-4D97-AF65-F5344CB8AC3E}">
        <p14:creationId xmlns:p14="http://schemas.microsoft.com/office/powerpoint/2010/main" val="4039446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At the time of the </a:t>
            </a:r>
            <a:r>
              <a:rPr lang="en-US" i="1" dirty="0" smtClean="0"/>
              <a:t>Request for Reconsideration</a:t>
            </a:r>
            <a:r>
              <a:rPr lang="en-US" dirty="0" smtClean="0"/>
              <a:t>, the book was being used for whole class instruction by the 6</a:t>
            </a:r>
            <a:r>
              <a:rPr lang="en-US" baseline="30000" dirty="0" smtClean="0"/>
              <a:t>th</a:t>
            </a:r>
            <a:r>
              <a:rPr lang="en-US" dirty="0" smtClean="0"/>
              <a:t> grade Language Arts teachers at Henley Middle School.</a:t>
            </a:r>
          </a:p>
          <a:p>
            <a:pPr marL="0" indent="0">
              <a:buNone/>
            </a:pPr>
            <a:endParaRPr lang="en-US" dirty="0" smtClean="0"/>
          </a:p>
          <a:p>
            <a:r>
              <a:rPr lang="en-US" dirty="0" smtClean="0"/>
              <a:t>The book was published in 1887. It is the first of four novels and 56 short stories </a:t>
            </a:r>
            <a:r>
              <a:rPr lang="en-US" dirty="0"/>
              <a:t>published by </a:t>
            </a:r>
            <a:r>
              <a:rPr lang="en-US" dirty="0" smtClean="0"/>
              <a:t>Doyle that feature Sherlock Holmes.</a:t>
            </a:r>
          </a:p>
          <a:p>
            <a:pPr marL="0" indent="0">
              <a:buNone/>
            </a:pPr>
            <a:endParaRPr lang="en-US" dirty="0" smtClean="0"/>
          </a:p>
          <a:p>
            <a:r>
              <a:rPr lang="en-US" dirty="0" smtClean="0"/>
              <a:t>It has been used at Henley Middle School for the past 19 years.</a:t>
            </a:r>
          </a:p>
          <a:p>
            <a:pPr lvl="1"/>
            <a:r>
              <a:rPr lang="en-US" dirty="0" smtClean="0"/>
              <a:t>One official complaint about the book was lodged in 2006, but it did not reach the Superintendent’s office because the parents accepted the offer of the child reading an alternate book.</a:t>
            </a:r>
          </a:p>
          <a:p>
            <a:pPr marL="0" indent="0">
              <a:buNone/>
            </a:pPr>
            <a:endParaRPr lang="en-US" dirty="0" smtClean="0"/>
          </a:p>
          <a:p>
            <a:endParaRPr lang="en-US" dirty="0"/>
          </a:p>
        </p:txBody>
      </p:sp>
    </p:spTree>
    <p:extLst>
      <p:ext uri="{BB962C8B-B14F-4D97-AF65-F5344CB8AC3E}">
        <p14:creationId xmlns:p14="http://schemas.microsoft.com/office/powerpoint/2010/main" val="33555674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Committee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committee convened on June 1, 2011.</a:t>
            </a:r>
          </a:p>
          <a:p>
            <a:endParaRPr lang="en-US" dirty="0"/>
          </a:p>
          <a:p>
            <a:r>
              <a:rPr lang="en-US" dirty="0" smtClean="0"/>
              <a:t>Committee members received a copy of School Board Policy INC, an electronic link to the book, and a copy of the complaint two weeks in advance.</a:t>
            </a:r>
          </a:p>
          <a:p>
            <a:pPr marL="0" indent="0">
              <a:buNone/>
            </a:pPr>
            <a:endParaRPr lang="en-US" dirty="0" smtClean="0"/>
          </a:p>
          <a:p>
            <a:r>
              <a:rPr lang="en-US" dirty="0" smtClean="0"/>
              <a:t>The committee consisted of a middle school principal, a </a:t>
            </a:r>
            <a:r>
              <a:rPr lang="en-US" dirty="0"/>
              <a:t>m</a:t>
            </a:r>
            <a:r>
              <a:rPr lang="en-US" dirty="0" smtClean="0"/>
              <a:t>iddle school Language Arts teacher, a high school media specialist, and three community members.</a:t>
            </a:r>
            <a:endParaRPr lang="en-US" dirty="0"/>
          </a:p>
          <a:p>
            <a:pPr lvl="1"/>
            <a:r>
              <a:rPr lang="en-US" dirty="0" smtClean="0"/>
              <a:t>All reported having read the full book (all 126 pages).</a:t>
            </a:r>
          </a:p>
          <a:p>
            <a:pPr lvl="1"/>
            <a:r>
              <a:rPr lang="en-US" dirty="0" smtClean="0"/>
              <a:t>All brought research about the book with them.</a:t>
            </a:r>
          </a:p>
          <a:p>
            <a:pPr marL="0" indent="0">
              <a:buNone/>
            </a:pPr>
            <a:endParaRPr lang="en-US" dirty="0"/>
          </a:p>
        </p:txBody>
      </p:sp>
    </p:spTree>
    <p:extLst>
      <p:ext uri="{BB962C8B-B14F-4D97-AF65-F5344CB8AC3E}">
        <p14:creationId xmlns:p14="http://schemas.microsoft.com/office/powerpoint/2010/main" val="1145197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Committee</a:t>
            </a:r>
            <a:endParaRPr lang="en-US" dirty="0"/>
          </a:p>
        </p:txBody>
      </p:sp>
      <p:sp>
        <p:nvSpPr>
          <p:cNvPr id="3" name="Content Placeholder 2"/>
          <p:cNvSpPr>
            <a:spLocks noGrp="1"/>
          </p:cNvSpPr>
          <p:nvPr>
            <p:ph idx="1"/>
          </p:nvPr>
        </p:nvSpPr>
        <p:spPr/>
        <p:txBody>
          <a:bodyPr/>
          <a:lstStyle/>
          <a:p>
            <a:r>
              <a:rPr lang="en-US" dirty="0" smtClean="0"/>
              <a:t>The committee’s charge was to…</a:t>
            </a:r>
          </a:p>
          <a:p>
            <a:pPr lvl="1"/>
            <a:r>
              <a:rPr lang="en-US" dirty="0" smtClean="0"/>
              <a:t>Review and discuss the </a:t>
            </a:r>
            <a:r>
              <a:rPr lang="en-US" i="1" dirty="0" smtClean="0"/>
              <a:t>Request for Reconsideration.</a:t>
            </a:r>
          </a:p>
          <a:p>
            <a:pPr lvl="1"/>
            <a:r>
              <a:rPr lang="en-US" dirty="0" smtClean="0"/>
              <a:t>Determine whether the book meets the criteria for selection of classroom materials outlined in Policy IIAA and form  IIAA-F2.</a:t>
            </a:r>
          </a:p>
          <a:p>
            <a:pPr lvl="1"/>
            <a:r>
              <a:rPr lang="en-US" dirty="0" smtClean="0"/>
              <a:t>Determine whether the book should remain on the 6</a:t>
            </a:r>
            <a:r>
              <a:rPr lang="en-US" baseline="30000" dirty="0" smtClean="0"/>
              <a:t>th</a:t>
            </a:r>
            <a:r>
              <a:rPr lang="en-US" dirty="0" smtClean="0"/>
              <a:t> grade book list for Language Arts. </a:t>
            </a:r>
          </a:p>
          <a:p>
            <a:pPr lvl="2"/>
            <a:r>
              <a:rPr lang="en-US" dirty="0" smtClean="0"/>
              <a:t>It is not considered a curriculum resource.</a:t>
            </a:r>
          </a:p>
        </p:txBody>
      </p:sp>
    </p:spTree>
    <p:extLst>
      <p:ext uri="{BB962C8B-B14F-4D97-AF65-F5344CB8AC3E}">
        <p14:creationId xmlns:p14="http://schemas.microsoft.com/office/powerpoint/2010/main" val="3400271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Procedures</a:t>
            </a:r>
            <a:endParaRPr lang="en-US" dirty="0"/>
          </a:p>
        </p:txBody>
      </p:sp>
      <p:sp>
        <p:nvSpPr>
          <p:cNvPr id="3" name="Content Placeholder 2"/>
          <p:cNvSpPr>
            <a:spLocks noGrp="1"/>
          </p:cNvSpPr>
          <p:nvPr>
            <p:ph idx="1"/>
          </p:nvPr>
        </p:nvSpPr>
        <p:spPr/>
        <p:txBody>
          <a:bodyPr/>
          <a:lstStyle/>
          <a:p>
            <a:r>
              <a:rPr lang="en-US" dirty="0" smtClean="0"/>
              <a:t>The complainant presented at the meeting, as well as did a representative from Henley Middle School.</a:t>
            </a:r>
          </a:p>
          <a:p>
            <a:r>
              <a:rPr lang="en-US" dirty="0" smtClean="0"/>
              <a:t>In addition to hearing from both addressees, the committee engaged in general discussion about the book around the selection criteria for resources.</a:t>
            </a:r>
            <a:endParaRPr lang="en-US" dirty="0"/>
          </a:p>
        </p:txBody>
      </p:sp>
    </p:spTree>
    <p:extLst>
      <p:ext uri="{BB962C8B-B14F-4D97-AF65-F5344CB8AC3E}">
        <p14:creationId xmlns:p14="http://schemas.microsoft.com/office/powerpoint/2010/main" val="502863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Addresses</a:t>
            </a:r>
            <a:endParaRPr lang="en-US" dirty="0"/>
          </a:p>
        </p:txBody>
      </p:sp>
      <p:sp>
        <p:nvSpPr>
          <p:cNvPr id="3" name="Content Placeholder 2"/>
          <p:cNvSpPr>
            <a:spLocks noGrp="1"/>
          </p:cNvSpPr>
          <p:nvPr>
            <p:ph idx="1"/>
          </p:nvPr>
        </p:nvSpPr>
        <p:spPr/>
        <p:txBody>
          <a:bodyPr/>
          <a:lstStyle/>
          <a:p>
            <a:r>
              <a:rPr lang="en-US" dirty="0" smtClean="0"/>
              <a:t>Henley’s representative presented the novel as a fascinating work, the first in which we meet Sherlock Holmes and Dr. Watson.</a:t>
            </a:r>
          </a:p>
          <a:p>
            <a:r>
              <a:rPr lang="en-US" dirty="0" smtClean="0"/>
              <a:t>The complainant’s presentation centered on the “baggage” the book brings with it, and questioned whether the value of the book outweighs the considerable religious bias it contains. </a:t>
            </a:r>
            <a:endParaRPr lang="en-US" dirty="0"/>
          </a:p>
        </p:txBody>
      </p:sp>
    </p:spTree>
    <p:extLst>
      <p:ext uri="{BB962C8B-B14F-4D97-AF65-F5344CB8AC3E}">
        <p14:creationId xmlns:p14="http://schemas.microsoft.com/office/powerpoint/2010/main" val="3832944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Deliberation</a:t>
            </a:r>
            <a:endParaRPr lang="en-US" dirty="0"/>
          </a:p>
        </p:txBody>
      </p:sp>
      <p:sp>
        <p:nvSpPr>
          <p:cNvPr id="3" name="Content Placeholder 2"/>
          <p:cNvSpPr>
            <a:spLocks noGrp="1"/>
          </p:cNvSpPr>
          <p:nvPr>
            <p:ph idx="1"/>
          </p:nvPr>
        </p:nvSpPr>
        <p:spPr/>
        <p:txBody>
          <a:bodyPr/>
          <a:lstStyle/>
          <a:p>
            <a:r>
              <a:rPr lang="en-US" dirty="0" smtClean="0"/>
              <a:t>The Committee’s deliberation was deep and centered on both the form used to review resources and the </a:t>
            </a:r>
            <a:r>
              <a:rPr lang="en-US" i="1" dirty="0" smtClean="0"/>
              <a:t>Request for Reconsideration.</a:t>
            </a:r>
          </a:p>
          <a:p>
            <a:pPr lvl="1"/>
            <a:r>
              <a:rPr lang="en-US" dirty="0" smtClean="0"/>
              <a:t>The Board has a summary of this deliberation for further details.</a:t>
            </a:r>
          </a:p>
          <a:p>
            <a:pPr marL="0" indent="0">
              <a:buNone/>
            </a:pPr>
            <a:endParaRPr lang="en-US" dirty="0"/>
          </a:p>
        </p:txBody>
      </p:sp>
    </p:spTree>
    <p:extLst>
      <p:ext uri="{BB962C8B-B14F-4D97-AF65-F5344CB8AC3E}">
        <p14:creationId xmlns:p14="http://schemas.microsoft.com/office/powerpoint/2010/main" val="22235631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Key Questions</a:t>
            </a:r>
            <a:endParaRPr lang="en-US" dirty="0"/>
          </a:p>
        </p:txBody>
      </p:sp>
      <p:sp>
        <p:nvSpPr>
          <p:cNvPr id="3" name="Content Placeholder 2"/>
          <p:cNvSpPr>
            <a:spLocks noGrp="1"/>
          </p:cNvSpPr>
          <p:nvPr>
            <p:ph sz="half" idx="1"/>
          </p:nvPr>
        </p:nvSpPr>
        <p:spPr>
          <a:xfrm>
            <a:off x="838200" y="2133601"/>
            <a:ext cx="7239000" cy="3581400"/>
          </a:xfrm>
        </p:spPr>
        <p:txBody>
          <a:bodyPr>
            <a:normAutofit/>
          </a:bodyPr>
          <a:lstStyle/>
          <a:p>
            <a:endParaRPr lang="en-US" dirty="0" smtClean="0"/>
          </a:p>
          <a:p>
            <a:r>
              <a:rPr lang="en-US" sz="2800" dirty="0" smtClean="0"/>
              <a:t>The committee decided the two key questions are… </a:t>
            </a:r>
          </a:p>
          <a:p>
            <a:pPr lvl="1"/>
            <a:r>
              <a:rPr lang="en-US" sz="2400" dirty="0" smtClean="0"/>
              <a:t>“While the book has some merits, do they outweigh the cultural and religious bias toward Mormons?”</a:t>
            </a:r>
          </a:p>
          <a:p>
            <a:pPr lvl="1"/>
            <a:r>
              <a:rPr lang="en-US" sz="2400" dirty="0" smtClean="0"/>
              <a:t>“Further, </a:t>
            </a:r>
            <a:r>
              <a:rPr lang="en-US" sz="2400" dirty="0"/>
              <a:t>is it possible to adequately address this bias in the context of studying this book with 6th graders?”</a:t>
            </a:r>
          </a:p>
          <a:p>
            <a:pPr lvl="1"/>
            <a:endParaRPr lang="en-US" dirty="0"/>
          </a:p>
        </p:txBody>
      </p:sp>
    </p:spTree>
    <p:extLst>
      <p:ext uri="{BB962C8B-B14F-4D97-AF65-F5344CB8AC3E}">
        <p14:creationId xmlns:p14="http://schemas.microsoft.com/office/powerpoint/2010/main" val="23777367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290</TotalTime>
  <Words>1442</Words>
  <Application>Microsoft Office PowerPoint</Application>
  <PresentationFormat>On-screen Show (4:3)</PresentationFormat>
  <Paragraphs>103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Urban</vt:lpstr>
      <vt:lpstr>Report on the Committee’s Decision Regarding A Study in Scarlet by Sir Arthur Conan Doyle </vt:lpstr>
      <vt:lpstr>Timeline</vt:lpstr>
      <vt:lpstr>General</vt:lpstr>
      <vt:lpstr>The Committee</vt:lpstr>
      <vt:lpstr>The Committee</vt:lpstr>
      <vt:lpstr>Procedures</vt:lpstr>
      <vt:lpstr>The Addresses</vt:lpstr>
      <vt:lpstr>Deliberation</vt:lpstr>
      <vt:lpstr>The Key Questions</vt:lpstr>
      <vt:lpstr>The Key Questions</vt:lpstr>
      <vt:lpstr>The Key Questions</vt:lpstr>
      <vt:lpstr>Further Deliberations</vt:lpstr>
      <vt:lpstr>Deliberations</vt:lpstr>
      <vt:lpstr>Deliberation on the Complaint</vt:lpstr>
      <vt:lpstr>Deliberation on the Complaint</vt:lpstr>
      <vt:lpstr>Deliberation on the Complaint</vt:lpstr>
      <vt:lpstr>Deliberation on the Complaint</vt:lpstr>
      <vt:lpstr>Deliberation on the Complaint</vt:lpstr>
      <vt:lpstr>Deliberation of the Committee</vt:lpstr>
      <vt:lpstr>Committee Summary</vt:lpstr>
      <vt:lpstr>Committee Summary</vt:lpstr>
      <vt:lpstr>The Committee’s Recommendation to Dr. Moran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on the Committee’s Decision Regarding A Study in Scarlet by Sir Arthur Conan Doyle</dc:title>
  <dc:creator>Matt</dc:creator>
  <cp:lastModifiedBy>acps</cp:lastModifiedBy>
  <cp:revision>38</cp:revision>
  <dcterms:created xsi:type="dcterms:W3CDTF">2011-07-20T01:55:02Z</dcterms:created>
  <dcterms:modified xsi:type="dcterms:W3CDTF">2011-08-01T18:09:51Z</dcterms:modified>
</cp:coreProperties>
</file>